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7" r:id="rId7"/>
    <p:sldId id="282" r:id="rId8"/>
    <p:sldId id="285" r:id="rId9"/>
    <p:sldId id="288" r:id="rId10"/>
    <p:sldId id="286" r:id="rId11"/>
    <p:sldId id="284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6" autoAdjust="0"/>
    <p:restoredTop sz="94598" autoAdjust="0"/>
  </p:normalViewPr>
  <p:slideViewPr>
    <p:cSldViewPr snapToGrid="0">
      <p:cViewPr varScale="1">
        <p:scale>
          <a:sx n="64" d="100"/>
          <a:sy n="64" d="100"/>
        </p:scale>
        <p:origin x="8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Century Gothic" panose="020B0502020202020204" pitchFamily="34" charset="0"/>
            </a:rPr>
            <a:t>Data retrieval and Integration</a:t>
          </a:r>
          <a:endParaRPr lang="en-US" sz="1400" dirty="0">
            <a:latin typeface="Century Gothic" panose="020B0502020202020204" pitchFamily="34" charset="0"/>
          </a:endParaRP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C2F66EED-74C3-4F36-A1D4-8AFCBB0099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>
              <a:latin typeface="Century Gothic" panose="020B0502020202020204" pitchFamily="34" charset="0"/>
            </a:rPr>
            <a:t>Query Foursquare and Yelp APIs to gather points of interest (POIs) data around each bike station.</a:t>
          </a:r>
          <a:endParaRPr lang="en-US" sz="1200" dirty="0">
            <a:latin typeface="Century Gothic" panose="020B0502020202020204" pitchFamily="34" charset="0"/>
          </a:endParaRP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DCCE571A-4D30-4294-ABAF-6885F619D2D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sz="1400" b="1" i="0">
              <a:latin typeface="Century Gothic" panose="020B0502020202020204" pitchFamily="34" charset="0"/>
            </a:rPr>
            <a:t>Comparative Analysis:</a:t>
          </a:r>
          <a:endParaRPr lang="en-US" sz="1400" dirty="0">
            <a:latin typeface="Century Gothic" panose="020B0502020202020204" pitchFamily="34" charset="0"/>
          </a:endParaRP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B4C55E9F-B5C0-4AD1-919B-D2D83AC9CD40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1200" b="0" i="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Compare</a:t>
          </a:r>
          <a:r>
            <a:rPr lang="en-US" sz="1200" b="0" i="0" kern="1200">
              <a:latin typeface="Century Gothic" panose="020B0502020202020204" pitchFamily="34" charset="0"/>
            </a:rPr>
            <a:t> the quality and coverage of information between Foursquare and Yelp APIs.</a:t>
          </a:r>
          <a:endParaRPr lang="en-US" sz="1200" kern="1200" dirty="0">
            <a:latin typeface="Century Gothic" panose="020B0502020202020204" pitchFamily="34" charset="0"/>
          </a:endParaRP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1C1B28B7-2609-4BAA-AAAB-5801EDFD33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sz="1600" b="1" i="0">
              <a:latin typeface="Century Gothic" panose="020B0502020202020204" pitchFamily="34" charset="0"/>
            </a:rPr>
            <a:t>Data </a:t>
          </a:r>
          <a:r>
            <a:rPr lang="en-CA" sz="1400" b="1" i="0">
              <a:latin typeface="Century Gothic" panose="020B0502020202020204" pitchFamily="34" charset="0"/>
            </a:rPr>
            <a:t>Visualization</a:t>
          </a:r>
          <a:r>
            <a:rPr lang="en-CA" sz="1600" b="1" i="0">
              <a:latin typeface="Century Gothic" panose="020B0502020202020204" pitchFamily="34" charset="0"/>
            </a:rPr>
            <a:t> and Exploration</a:t>
          </a:r>
          <a:endParaRPr lang="en-US" sz="1600" dirty="0">
            <a:latin typeface="Century Gothic" panose="020B0502020202020204" pitchFamily="34" charset="0"/>
          </a:endParaRP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28C188E4-A3B1-47AF-802E-B2DED21921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>
              <a:latin typeface="Century Gothic" panose="020B0502020202020204" pitchFamily="34" charset="0"/>
            </a:rPr>
            <a:t>Visualize the bike station and POI data to gain insights and identify patterns.</a:t>
          </a:r>
          <a:endParaRPr lang="en-US" sz="1200" dirty="0">
            <a:latin typeface="Century Gothic" panose="020B0502020202020204" pitchFamily="34" charset="0"/>
          </a:endParaRP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E5326A07-BF21-46B8-891F-8B87EF25E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>
              <a:latin typeface="Century Gothic" panose="020B0502020202020204" pitchFamily="34" charset="0"/>
            </a:rPr>
            <a:t>Explore relationships between bike station attributes and POI attributes through graphs and plots.</a:t>
          </a:r>
          <a:endParaRPr lang="en-US" sz="1200" b="0" i="0" dirty="0">
            <a:latin typeface="Century Gothic" panose="020B0502020202020204" pitchFamily="34" charset="0"/>
          </a:endParaRPr>
        </a:p>
      </dgm:t>
    </dgm:pt>
    <dgm:pt modelId="{B9FEFCAA-631D-41B8-8551-4BD86BF393D7}" type="parTrans" cxnId="{00A09826-12A6-477D-8E8E-9EC4F419A991}">
      <dgm:prSet/>
      <dgm:spPr/>
      <dgm:t>
        <a:bodyPr/>
        <a:lstStyle/>
        <a:p>
          <a:endParaRPr lang="en-CA">
            <a:latin typeface="Century Gothic" panose="020B0502020202020204" pitchFamily="34" charset="0"/>
          </a:endParaRPr>
        </a:p>
      </dgm:t>
    </dgm:pt>
    <dgm:pt modelId="{591E9A3A-8CE8-401E-84ED-635C504B710C}" type="sibTrans" cxnId="{00A09826-12A6-477D-8E8E-9EC4F419A991}">
      <dgm:prSet/>
      <dgm:spPr/>
      <dgm:t>
        <a:bodyPr/>
        <a:lstStyle/>
        <a:p>
          <a:endParaRPr lang="en-CA">
            <a:latin typeface="Century Gothic" panose="020B0502020202020204" pitchFamily="34" charset="0"/>
          </a:endParaRPr>
        </a:p>
      </dgm:t>
    </dgm:pt>
    <dgm:pt modelId="{E30B1E53-93B2-4C5C-9698-1C4058FD9C89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1200" b="0" i="0" kern="1200">
              <a:latin typeface="Century Gothic" panose="020B0502020202020204" pitchFamily="34" charset="0"/>
            </a:rPr>
            <a:t>Define and measure "coverage" based on metrics such as the number of POIs, reviews per POI.</a:t>
          </a:r>
          <a:endParaRPr lang="en-US" sz="1200" b="0" i="0" kern="1200" dirty="0">
            <a:latin typeface="Century Gothic" panose="020B0502020202020204" pitchFamily="34" charset="0"/>
          </a:endParaRPr>
        </a:p>
      </dgm:t>
    </dgm:pt>
    <dgm:pt modelId="{03DD0DBA-6277-43CD-91A3-5BCC55C9A362}" type="parTrans" cxnId="{B655F8B5-7CFD-456E-AC23-C45724660D7A}">
      <dgm:prSet/>
      <dgm:spPr/>
      <dgm:t>
        <a:bodyPr/>
        <a:lstStyle/>
        <a:p>
          <a:endParaRPr lang="en-CA"/>
        </a:p>
      </dgm:t>
    </dgm:pt>
    <dgm:pt modelId="{AF02CE36-9410-492A-8764-6CD5DD6BBA97}" type="sibTrans" cxnId="{B655F8B5-7CFD-456E-AC23-C45724660D7A}">
      <dgm:prSet/>
      <dgm:spPr/>
      <dgm:t>
        <a:bodyPr/>
        <a:lstStyle/>
        <a:p>
          <a:endParaRPr lang="en-CA"/>
        </a:p>
      </dgm:t>
    </dgm:pt>
    <dgm:pt modelId="{C81E77F1-B801-4C02-8E94-1321C6E3FF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>
              <a:latin typeface="Century Gothic" panose="020B0502020202020204" pitchFamily="34" charset="0"/>
            </a:rPr>
            <a:t>Integrate bike station data and POI data into a structured format.</a:t>
          </a:r>
          <a:endParaRPr lang="en-US" sz="1200" b="0" i="0" dirty="0">
            <a:latin typeface="Century Gothic" panose="020B0502020202020204" pitchFamily="34" charset="0"/>
          </a:endParaRPr>
        </a:p>
      </dgm:t>
    </dgm:pt>
    <dgm:pt modelId="{F6C4BF9C-E4AA-4379-AAE7-0265F48514CF}" type="parTrans" cxnId="{FAC8B203-E74B-453C-984F-D552F535E8F1}">
      <dgm:prSet/>
      <dgm:spPr/>
      <dgm:t>
        <a:bodyPr/>
        <a:lstStyle/>
        <a:p>
          <a:endParaRPr lang="en-CA"/>
        </a:p>
      </dgm:t>
    </dgm:pt>
    <dgm:pt modelId="{34CAE4CF-8D20-4823-A893-9409CFC25EF5}" type="sibTrans" cxnId="{FAC8B203-E74B-453C-984F-D552F535E8F1}">
      <dgm:prSet/>
      <dgm:spPr/>
      <dgm:t>
        <a:bodyPr/>
        <a:lstStyle/>
        <a:p>
          <a:endParaRPr lang="en-CA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X="131068" custLinFactNeighborX="200000" custLinFactNeighborY="-57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>
        <a:xfrm>
          <a:off x="3879639" y="2068867"/>
          <a:ext cx="3291626" cy="1691022"/>
        </a:xfrm>
        <a:prstGeom prst="rect">
          <a:avLst/>
        </a:prstGeom>
      </dgm:spPr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X="-127797" custLinFactNeighborX="-200000" custLinFactNeighborY="-325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FAC8B203-E74B-453C-984F-D552F535E8F1}" srcId="{E754A2A0-41CE-428B-9DDC-DCD1FD12D16A}" destId="{C81E77F1-B801-4C02-8E94-1321C6E3FF13}" srcOrd="1" destOrd="0" parTransId="{F6C4BF9C-E4AA-4379-AAE7-0265F48514CF}" sibTransId="{34CAE4CF-8D20-4823-A893-9409CFC25EF5}"/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0A09826-12A6-477D-8E8E-9EC4F419A991}" srcId="{1C1B28B7-2609-4BAA-AAAB-5801EDFD334C}" destId="{E5326A07-BF21-46B8-891F-8B87EF25E77D}" srcOrd="1" destOrd="0" parTransId="{B9FEFCAA-631D-41B8-8551-4BD86BF393D7}" sibTransId="{591E9A3A-8CE8-401E-84ED-635C504B710C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E522C2A8-A02D-43DD-BF37-6B40F5ABC3C7}" type="presOf" srcId="{E5326A07-BF21-46B8-891F-8B87EF25E77D}" destId="{6418EBED-F111-425B-8EE2-06B8B2297A68}" srcOrd="0" destOrd="1" presId="urn:microsoft.com/office/officeart/2018/5/layout/CenteredIconLabelDescriptionList"/>
    <dgm:cxn modelId="{EBA521A9-94D1-4001-BE5E-3EE7A75DBB18}" type="presOf" srcId="{E30B1E53-93B2-4C5C-9698-1C4058FD9C89}" destId="{7CD40649-A74C-4AD8-B9D0-2573A1955C91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B655F8B5-7CFD-456E-AC23-C45724660D7A}" srcId="{DCCE571A-4D30-4294-ABAF-6885F619D2D9}" destId="{E30B1E53-93B2-4C5C-9698-1C4058FD9C89}" srcOrd="1" destOrd="0" parTransId="{03DD0DBA-6277-43CD-91A3-5BCC55C9A362}" sibTransId="{AF02CE36-9410-492A-8764-6CD5DD6BBA97}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EB0BFFC-8E49-40D3-B30F-06444BBFB153}" type="presOf" srcId="{C81E77F1-B801-4C02-8E94-1321C6E3FF13}" destId="{DD091D0A-5A25-4241-91F3-18D32B0BDD4F}" srcOrd="0" destOrd="1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77413" y="463927"/>
          <a:ext cx="1153195" cy="1153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6589" y="1747444"/>
          <a:ext cx="3294843" cy="494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Century Gothic" panose="020B0502020202020204" pitchFamily="34" charset="0"/>
            </a:rPr>
            <a:t>Data retrieval and Integration</a:t>
          </a:r>
          <a:endParaRPr lang="en-US" sz="1400" kern="1200" dirty="0">
            <a:latin typeface="Century Gothic" panose="020B0502020202020204" pitchFamily="34" charset="0"/>
          </a:endParaRPr>
        </a:p>
      </dsp:txBody>
      <dsp:txXfrm>
        <a:off x="6589" y="1747444"/>
        <a:ext cx="3294843" cy="494226"/>
      </dsp:txXfrm>
    </dsp:sp>
    <dsp:sp modelId="{DD091D0A-5A25-4241-91F3-18D32B0BDD4F}">
      <dsp:nvSpPr>
        <dsp:cNvPr id="0" name=""/>
        <dsp:cNvSpPr/>
      </dsp:nvSpPr>
      <dsp:spPr>
        <a:xfrm>
          <a:off x="6589" y="2302285"/>
          <a:ext cx="3294843" cy="1192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Query Foursquare and Yelp APIs to gather points of interest (POIs) data around each bike station.</a:t>
          </a: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Integrate bike station data and POI data into a structured format.</a:t>
          </a:r>
          <a:endParaRPr lang="en-US" sz="1200" b="0" i="0" kern="1200" dirty="0">
            <a:latin typeface="Century Gothic" panose="020B0502020202020204" pitchFamily="34" charset="0"/>
          </a:endParaRPr>
        </a:p>
      </dsp:txBody>
      <dsp:txXfrm>
        <a:off x="6589" y="2302285"/>
        <a:ext cx="3294843" cy="1192376"/>
      </dsp:txXfrm>
    </dsp:sp>
    <dsp:sp modelId="{210823F6-AC1A-46E3-9D99-A319DF497539}">
      <dsp:nvSpPr>
        <dsp:cNvPr id="0" name=""/>
        <dsp:cNvSpPr/>
      </dsp:nvSpPr>
      <dsp:spPr>
        <a:xfrm>
          <a:off x="8766715" y="397941"/>
          <a:ext cx="1153195" cy="1153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878030" y="1747444"/>
          <a:ext cx="3294843" cy="494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1" i="0" kern="1200">
              <a:latin typeface="Century Gothic" panose="020B0502020202020204" pitchFamily="34" charset="0"/>
            </a:rPr>
            <a:t>Comparative Analysis:</a:t>
          </a:r>
          <a:endParaRPr lang="en-US" sz="1400" kern="1200" dirty="0">
            <a:latin typeface="Century Gothic" panose="020B0502020202020204" pitchFamily="34" charset="0"/>
          </a:endParaRPr>
        </a:p>
      </dsp:txBody>
      <dsp:txXfrm>
        <a:off x="3878030" y="1747444"/>
        <a:ext cx="3294843" cy="494226"/>
      </dsp:txXfrm>
    </dsp:sp>
    <dsp:sp modelId="{7CD40649-A74C-4AD8-B9D0-2573A1955C91}">
      <dsp:nvSpPr>
        <dsp:cNvPr id="0" name=""/>
        <dsp:cNvSpPr/>
      </dsp:nvSpPr>
      <dsp:spPr>
        <a:xfrm>
          <a:off x="3878030" y="2302285"/>
          <a:ext cx="3294843" cy="1192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Compare</a:t>
          </a:r>
          <a:r>
            <a:rPr lang="en-US" sz="1200" b="0" i="0" kern="1200">
              <a:latin typeface="Century Gothic" panose="020B0502020202020204" pitchFamily="34" charset="0"/>
            </a:rPr>
            <a:t> the quality and coverage of information between Foursquare and Yelp APIs.</a:t>
          </a: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Define and measure "coverage" based on metrics such as the number of POIs, reviews per POI.</a:t>
          </a:r>
          <a:endParaRPr lang="en-US" sz="1200" b="0" i="0" kern="1200" dirty="0">
            <a:latin typeface="Century Gothic" panose="020B0502020202020204" pitchFamily="34" charset="0"/>
          </a:endParaRPr>
        </a:p>
      </dsp:txBody>
      <dsp:txXfrm>
        <a:off x="3878030" y="2302285"/>
        <a:ext cx="3294843" cy="1192376"/>
      </dsp:txXfrm>
    </dsp:sp>
    <dsp:sp modelId="{B0A3ABD2-C471-4A21-8AEF-3843C86919E1}">
      <dsp:nvSpPr>
        <dsp:cNvPr id="0" name=""/>
        <dsp:cNvSpPr/>
      </dsp:nvSpPr>
      <dsp:spPr>
        <a:xfrm>
          <a:off x="5040156" y="426344"/>
          <a:ext cx="1153195" cy="1153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749472" y="1747444"/>
          <a:ext cx="3294843" cy="494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600" b="1" i="0" kern="1200">
              <a:latin typeface="Century Gothic" panose="020B0502020202020204" pitchFamily="34" charset="0"/>
            </a:rPr>
            <a:t>Data </a:t>
          </a:r>
          <a:r>
            <a:rPr lang="en-CA" sz="1400" b="1" i="0" kern="1200">
              <a:latin typeface="Century Gothic" panose="020B0502020202020204" pitchFamily="34" charset="0"/>
            </a:rPr>
            <a:t>Visualization</a:t>
          </a:r>
          <a:r>
            <a:rPr lang="en-CA" sz="1600" b="1" i="0" kern="1200">
              <a:latin typeface="Century Gothic" panose="020B0502020202020204" pitchFamily="34" charset="0"/>
            </a:rPr>
            <a:t> and Exploration</a:t>
          </a:r>
          <a:endParaRPr lang="en-US" sz="1600" kern="1200" dirty="0">
            <a:latin typeface="Century Gothic" panose="020B0502020202020204" pitchFamily="34" charset="0"/>
          </a:endParaRPr>
        </a:p>
      </dsp:txBody>
      <dsp:txXfrm>
        <a:off x="7749472" y="1747444"/>
        <a:ext cx="3294843" cy="494226"/>
      </dsp:txXfrm>
    </dsp:sp>
    <dsp:sp modelId="{6418EBED-F111-425B-8EE2-06B8B2297A68}">
      <dsp:nvSpPr>
        <dsp:cNvPr id="0" name=""/>
        <dsp:cNvSpPr/>
      </dsp:nvSpPr>
      <dsp:spPr>
        <a:xfrm>
          <a:off x="7749472" y="2302285"/>
          <a:ext cx="3294843" cy="1192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Visualize the bike station and POI data to gain insights and identify patterns.</a:t>
          </a: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Explore relationships between bike station attributes and POI attributes through graphs and plots.</a:t>
          </a:r>
          <a:endParaRPr lang="en-US" sz="1200" b="0" i="0" kern="1200" dirty="0">
            <a:latin typeface="Century Gothic" panose="020B0502020202020204" pitchFamily="34" charset="0"/>
          </a:endParaRPr>
        </a:p>
      </dsp:txBody>
      <dsp:txXfrm>
        <a:off x="7749472" y="2302285"/>
        <a:ext cx="3294843" cy="1192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giocaredda.eu/tag/data-science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itemind.com/relativity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latin typeface="Century Gothic" panose="020B0502020202020204" pitchFamily="34" charset="0"/>
              </a:rPr>
              <a:t>Project Statistical Modelling 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>
                <a:solidFill>
                  <a:srgbClr val="5792BA"/>
                </a:solidFill>
              </a:rPr>
              <a:t>Zeynab Akolade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latin typeface="Century Gothic" panose="020B0502020202020204" pitchFamily="34" charset="0"/>
              </a:rPr>
              <a:t>Project Goals</a:t>
            </a:r>
            <a:endParaRPr lang="en-US" dirty="0">
              <a:latin typeface="Century Gothic" panose="020B0502020202020204" pitchFamily="34" charset="0"/>
            </a:endParaRP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364715"/>
              </p:ext>
            </p:extLst>
          </p:nvPr>
        </p:nvGraphicFramePr>
        <p:xfrm>
          <a:off x="570547" y="2133600"/>
          <a:ext cx="11050905" cy="3958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B01E3-7F04-28D0-441F-400DC56D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9309"/>
            <a:ext cx="3998793" cy="37035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C916-3960-7D4A-1442-3B7F00DB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4096355" cy="1733550"/>
          </a:xfrm>
        </p:spPr>
        <p:txBody>
          <a:bodyPr/>
          <a:lstStyle/>
          <a:p>
            <a:pPr marL="36900" indent="0" algn="ctr">
              <a:buNone/>
            </a:pPr>
            <a:r>
              <a:rPr lang="en-CA" dirty="0"/>
              <a:t>Parsing the URL to receive data to estimate available number of bikes in Moscow city</a:t>
            </a:r>
          </a:p>
        </p:txBody>
      </p:sp>
    </p:spTree>
    <p:extLst>
      <p:ext uri="{BB962C8B-B14F-4D97-AF65-F5344CB8AC3E}">
        <p14:creationId xmlns:p14="http://schemas.microsoft.com/office/powerpoint/2010/main" val="14717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ty skyline with blue text&#10;&#10;Description automatically generated">
            <a:extLst>
              <a:ext uri="{FF2B5EF4-FFF2-40B4-BE49-F238E27FC236}">
                <a16:creationId xmlns:a16="http://schemas.microsoft.com/office/drawing/2014/main" id="{6B54233E-5E3B-03A6-8FF2-EE82EF222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1E367-ACAD-219A-E585-7031D444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dirty="0"/>
              <a:t>Project Flow Structure (The Process)</a:t>
            </a:r>
            <a:endParaRPr lang="en-US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BFA8D6-F887-E578-D1DC-61520312B46F}"/>
              </a:ext>
            </a:extLst>
          </p:cNvPr>
          <p:cNvSpPr txBox="1">
            <a:spLocks/>
          </p:cNvSpPr>
          <p:nvPr/>
        </p:nvSpPr>
        <p:spPr>
          <a:xfrm>
            <a:off x="753775" y="1866900"/>
            <a:ext cx="10353762" cy="3714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 i="0">
                <a:latin typeface="+mn-lt"/>
                <a:ea typeface="+mn-ea"/>
                <a:cs typeface="+mn-cs"/>
              </a:rPr>
              <a:t>Define Classes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 i="0">
                <a:latin typeface="+mn-lt"/>
                <a:ea typeface="+mn-ea"/>
                <a:cs typeface="+mn-cs"/>
              </a:rPr>
              <a:t>Data Preparation</a:t>
            </a:r>
            <a:endParaRPr lang="en-US" sz="2500">
              <a:latin typeface="+mn-lt"/>
              <a:ea typeface="+mn-ea"/>
              <a:cs typeface="+mn-cs"/>
            </a:endParaRP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 i="0">
                <a:latin typeface="+mn-lt"/>
                <a:ea typeface="+mn-ea"/>
                <a:cs typeface="+mn-cs"/>
              </a:rPr>
              <a:t>Classification Model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>
                <a:latin typeface="+mn-lt"/>
                <a:ea typeface="+mn-ea"/>
                <a:cs typeface="+mn-cs"/>
              </a:rPr>
              <a:t>Model Training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>
                <a:latin typeface="+mn-lt"/>
                <a:ea typeface="+mn-ea"/>
                <a:cs typeface="+mn-cs"/>
              </a:rPr>
              <a:t>Model Evaluation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>
                <a:latin typeface="+mn-lt"/>
                <a:ea typeface="+mn-ea"/>
                <a:cs typeface="+mn-cs"/>
              </a:rPr>
              <a:t>Interpretation and  Insights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2500">
                <a:latin typeface="+mn-lt"/>
                <a:ea typeface="+mn-ea"/>
                <a:cs typeface="+mn-cs"/>
              </a:rPr>
              <a:t>Communication and Reporting </a:t>
            </a:r>
            <a:endParaRPr lang="en-US" sz="25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03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5495-0B10-4BEB-DAEB-E3459285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04"/>
            <a:ext cx="10426651" cy="1216058"/>
          </a:xfrm>
        </p:spPr>
        <p:txBody>
          <a:bodyPr>
            <a:noAutofit/>
          </a:bodyPr>
          <a:lstStyle/>
          <a:p>
            <a:pPr algn="l"/>
            <a:br>
              <a:rPr lang="en-US" sz="3200">
                <a:effectLst/>
                <a:latin typeface="Century Gothic" panose="020B0502020202020204" pitchFamily="34" charset="0"/>
              </a:rPr>
            </a:br>
            <a:r>
              <a:rPr lang="en-US" sz="3200">
                <a:effectLst/>
                <a:latin typeface="Century Gothic" panose="020B0502020202020204" pitchFamily="34" charset="0"/>
              </a:rPr>
              <a:t>The Result : Comparative quality of API coverage</a:t>
            </a:r>
            <a:br>
              <a:rPr lang="en-US" sz="3200">
                <a:effectLst/>
                <a:latin typeface="Century Gothic" panose="020B0502020202020204" pitchFamily="34" charset="0"/>
              </a:rPr>
            </a:br>
            <a:endParaRPr lang="en-CA" sz="32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F1788A-E572-33B7-CE56-C3D0A5B09750}"/>
              </a:ext>
            </a:extLst>
          </p:cNvPr>
          <p:cNvSpPr txBox="1">
            <a:spLocks/>
          </p:cNvSpPr>
          <p:nvPr/>
        </p:nvSpPr>
        <p:spPr>
          <a:xfrm>
            <a:off x="4572000" y="1423447"/>
            <a:ext cx="6761195" cy="55241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600" b="1" i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endParaRPr lang="en-US" sz="1600" b="1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1600" b="1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Foursquare API</a:t>
            </a: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This API provides a significant amount of POI data, especially for various types of venues like restaurants, cafes, and attractions.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b="0" i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It also offered detailed attributes such as ratings, review counts, and categories, which enriched the dataset with valuable information.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b="0" i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Foursquare seemed to have a comprehensive coverage of popular and diverse POIs.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1600" b="1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Yelp API</a:t>
            </a: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Yelp also contributed a substantial volume of POI data, including businesses like restaurants, cafes, and other points of interest.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b="0" i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Like Foursquare, Yelp API provided ratings, review counts, and categories for businesses, enhancing the dataset's content.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b="0" i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Yelp's data appeared to complement Foursquare's coverage and provided additional insights into local establishments.</a:t>
            </a:r>
          </a:p>
          <a:p>
            <a:pPr algn="l"/>
            <a:br>
              <a:rPr lang="en-US" sz="160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</a:br>
            <a:endParaRPr lang="en-CA" sz="160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 descr="A goldfish in a bowl&#10;&#10;Description automatically generated">
            <a:extLst>
              <a:ext uri="{FF2B5EF4-FFF2-40B4-BE49-F238E27FC236}">
                <a16:creationId xmlns:a16="http://schemas.microsoft.com/office/drawing/2014/main" id="{BD6A7327-AD1D-9AAA-D44A-77024147B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824187"/>
            <a:ext cx="3781425" cy="27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8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E871-0A0E-3F69-4307-293490F0A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1932" y="112191"/>
            <a:ext cx="4992007" cy="165946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Century Gothic" panose="020B0502020202020204" pitchFamily="34" charset="0"/>
              </a:rPr>
              <a:t>Interpretation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26BFC-E6F0-EBF6-98F3-D87FE993F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605" y="2848145"/>
            <a:ext cx="7655668" cy="2238205"/>
          </a:xfrm>
        </p:spPr>
        <p:txBody>
          <a:bodyPr/>
          <a:lstStyle/>
          <a:p>
            <a:r>
              <a:rPr lang="en-CA" dirty="0"/>
              <a:t>The relationship between the </a:t>
            </a:r>
            <a:r>
              <a:rPr lang="en-CA" dirty="0" err="1"/>
              <a:t>total_bikes</a:t>
            </a:r>
            <a:r>
              <a:rPr lang="en-CA" dirty="0"/>
              <a:t> and location is significant, but the model is not a good fit for the data.</a:t>
            </a:r>
          </a:p>
        </p:txBody>
      </p:sp>
    </p:spTree>
    <p:extLst>
      <p:ext uri="{BB962C8B-B14F-4D97-AF65-F5344CB8AC3E}">
        <p14:creationId xmlns:p14="http://schemas.microsoft.com/office/powerpoint/2010/main" val="287201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BC57D-EE72-221D-F338-EE83E0CD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8702C-B637-E485-4051-5D4D031B0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r="-2" b="-2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15495-0B10-4BEB-DAEB-E3459285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CA" sz="3200">
                <a:effectLst/>
                <a:latin typeface="Century Gothic" panose="020B0502020202020204" pitchFamily="34" charset="0"/>
              </a:rPr>
              <a:t>Challenges </a:t>
            </a:r>
            <a:br>
              <a:rPr lang="en-CA" sz="3200">
                <a:effectLst/>
                <a:latin typeface="Century Gothic" panose="020B0502020202020204" pitchFamily="34" charset="0"/>
              </a:rPr>
            </a:br>
            <a:endParaRPr lang="en-CA" sz="320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06C9A-C7E8-0053-7BE2-382925EE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23" y="2075349"/>
            <a:ext cx="4403596" cy="40587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Data Quality and Consistency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Data Cleaning and Preprocessing</a:t>
            </a:r>
            <a:endParaRPr lang="en-CA" sz="1800" dirty="0">
              <a:effectLst/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Data Integration and Joining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Model Selection</a:t>
            </a:r>
            <a:endParaRPr lang="en-CA" sz="1800" dirty="0">
              <a:effectLst/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Model Interpretation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i="0" dirty="0">
                <a:effectLst/>
                <a:latin typeface="Century Gothic" panose="020B0502020202020204" pitchFamily="34" charset="0"/>
              </a:rPr>
              <a:t>Interpreting Insights</a:t>
            </a:r>
            <a:endParaRPr lang="en-CA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2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15495-0B10-4BEB-DAEB-E3459285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CA">
                <a:latin typeface="Century Gothic" panose="020B0502020202020204" pitchFamily="34" charset="0"/>
              </a:rPr>
              <a:t>Future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B8E59C-4D78-2C48-E45F-E3FD6416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0" i="0">
                <a:effectLst/>
                <a:latin typeface="Century Gothic" panose="020B0502020202020204" pitchFamily="34" charset="0"/>
              </a:rPr>
              <a:t>Propose potential improvements for the models, data collection process, or analysis methodology.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0" i="0">
              <a:effectLst/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>
                <a:effectLst/>
                <a:latin typeface="Century Gothic" panose="020B0502020202020204" pitchFamily="34" charset="0"/>
              </a:rPr>
              <a:t>Consider how the project findings can be used for real-world applications or further research.</a:t>
            </a:r>
          </a:p>
          <a:p>
            <a:pPr>
              <a:buFont typeface="Wingdings" panose="05000000000000000000" pitchFamily="2" charset="2"/>
              <a:buChar char="§"/>
            </a:pPr>
            <a:endParaRPr lang="en-CA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D1A52-2363-F877-0380-0C8A7C782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3" r="2229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4ABC29-44D4-9DB8-3E02-A5D45E115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77F7C-D443-308C-0455-FCEC53D4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0524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66191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{C3623A05-88FE-4073-85B5-E1FB4C997A52}tf11665031_win32</Template>
  <TotalTime>1414</TotalTime>
  <Words>363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Nova</vt:lpstr>
      <vt:lpstr>Arial Nova Light</vt:lpstr>
      <vt:lpstr>Century Gothic</vt:lpstr>
      <vt:lpstr>Wingdings</vt:lpstr>
      <vt:lpstr>Wingdings 2</vt:lpstr>
      <vt:lpstr>SlateVTI</vt:lpstr>
      <vt:lpstr>Project Statistical Modelling </vt:lpstr>
      <vt:lpstr>Project Goals</vt:lpstr>
      <vt:lpstr>PowerPoint Presentation</vt:lpstr>
      <vt:lpstr>Project Flow Structure (The Process)</vt:lpstr>
      <vt:lpstr> The Result : Comparative quality of API coverage </vt:lpstr>
      <vt:lpstr>Interpretation </vt:lpstr>
      <vt:lpstr>Challenges  </vt:lpstr>
      <vt:lpstr>Future Goals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Sheriff Akolade</dc:creator>
  <cp:lastModifiedBy>Sheriff Akolade</cp:lastModifiedBy>
  <cp:revision>19</cp:revision>
  <dcterms:created xsi:type="dcterms:W3CDTF">2023-08-22T18:53:05Z</dcterms:created>
  <dcterms:modified xsi:type="dcterms:W3CDTF">2023-08-28T20:52:44Z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